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303" r:id="rId3"/>
    <p:sldId id="314" r:id="rId4"/>
    <p:sldId id="304" r:id="rId5"/>
    <p:sldId id="297" r:id="rId6"/>
    <p:sldId id="315" r:id="rId7"/>
    <p:sldId id="298" r:id="rId8"/>
    <p:sldId id="299" r:id="rId9"/>
    <p:sldId id="300" r:id="rId10"/>
    <p:sldId id="316" r:id="rId11"/>
    <p:sldId id="312" r:id="rId12"/>
    <p:sldId id="313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295" r:id="rId21"/>
    <p:sldId id="29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3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605" autoAdjust="0"/>
    <p:restoredTop sz="86421" autoAdjust="0"/>
  </p:normalViewPr>
  <p:slideViewPr>
    <p:cSldViewPr>
      <p:cViewPr>
        <p:scale>
          <a:sx n="84" d="100"/>
          <a:sy n="84" d="100"/>
        </p:scale>
        <p:origin x="-1680" y="-4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04DEB4-C05D-4DC6-8B1B-F840404CCFA3}" type="datetimeFigureOut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21A6D-9F47-4D00-8DBD-D0F8B88433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54625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ctr" rtl="0">
              <a:spcBef>
                <a:spcPct val="0"/>
              </a:spcBef>
              <a:buNone/>
              <a:defRPr sz="40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4038600"/>
            <a:ext cx="7854696" cy="1752600"/>
          </a:xfrm>
        </p:spPr>
        <p:txBody>
          <a:bodyPr lIns="0" rIns="18288"/>
          <a:lstStyle>
            <a:lvl1pPr marL="0" marR="4572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 smtClean="0"/>
              <a:t>Click to edit Master subtitle style</a:t>
            </a:r>
            <a:endParaRPr kumimoji="0" lang="en-US" dirty="0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75D7-C7FB-46CF-9FFC-D34813D8F223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2895600"/>
            <a:ext cx="7772400" cy="2209800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kumimoji="0" lang="en-US" sz="3600" b="1" kern="1200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dirty="0" smtClean="0"/>
              <a:t>Click to edit Section title style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EC61-0504-4A6A-AC33-64E74FDF7C2C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09600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334000"/>
          </a:xfrm>
        </p:spPr>
        <p:txBody>
          <a:bodyPr/>
          <a:lstStyle>
            <a:lvl1pPr>
              <a:buFont typeface="Wingdings" pitchFamily="2" charset="2"/>
              <a:buChar char="q"/>
              <a:defRPr sz="2400" b="1">
                <a:solidFill>
                  <a:schemeClr val="accent1">
                    <a:lumMod val="75000"/>
                  </a:schemeClr>
                </a:solidFill>
                <a:latin typeface="Comic Sans MS" pitchFamily="66" charset="0"/>
              </a:defRPr>
            </a:lvl1pPr>
            <a:lvl2pPr>
              <a:buFont typeface="Wingdings" pitchFamily="2" charset="2"/>
              <a:buChar char="Ø"/>
              <a:defRPr sz="2000" b="1">
                <a:latin typeface="Comic Sans MS" pitchFamily="66" charset="0"/>
              </a:defRPr>
            </a:lvl2pPr>
            <a:lvl3pPr>
              <a:buFont typeface="Courier New" pitchFamily="49" charset="0"/>
              <a:buChar char="o"/>
              <a:defRPr sz="2000">
                <a:latin typeface="Comic Sans MS" pitchFamily="66" charset="0"/>
              </a:defRPr>
            </a:lvl3pPr>
            <a:lvl4pPr>
              <a:buFont typeface="Courier New" pitchFamily="49" charset="0"/>
              <a:buChar char="o"/>
              <a:defRPr sz="1800">
                <a:latin typeface="Comic Sans MS" pitchFamily="66" charset="0"/>
              </a:defRPr>
            </a:lvl4pPr>
            <a:lvl5pPr>
              <a:defRPr sz="1600">
                <a:latin typeface="Comic Sans MS" pitchFamily="66" charset="0"/>
              </a:defRPr>
            </a:lvl5pPr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591312"/>
          </a:xfrm>
        </p:spPr>
        <p:txBody>
          <a:bodyPr>
            <a:normAutofit/>
          </a:bodyPr>
          <a:lstStyle>
            <a:lvl1pPr>
              <a:defRPr kumimoji="0" lang="en-US" sz="3600" b="1" kern="120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38600" cy="4830925"/>
          </a:xfrm>
        </p:spPr>
        <p:txBody>
          <a:bodyPr/>
          <a:lstStyle>
            <a:lvl1pPr>
              <a:defRPr kumimoji="0" lang="en-US" sz="2400" b="1" kern="1200" dirty="0" smtClean="0">
                <a:solidFill>
                  <a:schemeClr val="accent1">
                    <a:lumMod val="75000"/>
                  </a:schemeClr>
                </a:solidFill>
                <a:latin typeface="Comic Sans MS" pitchFamily="66" charset="0"/>
                <a:ea typeface="+mn-ea"/>
                <a:cs typeface="+mn-cs"/>
              </a:defRPr>
            </a:lvl1pPr>
            <a:lvl2pPr>
              <a:defRPr kumimoji="0" lang="en-US" sz="2000" b="1" kern="1200" dirty="0" smtClean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2pPr>
            <a:lvl3pPr>
              <a:defRPr kumimoji="0" lang="en-US" sz="2000" kern="1200" dirty="0" smtClean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3pPr>
            <a:lvl4pPr>
              <a:defRPr kumimoji="0" lang="en-US" sz="1800" kern="1200" dirty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4pPr>
            <a:lvl5pPr>
              <a:defRPr kumimoji="0" lang="en-US" sz="1600" kern="1200" dirty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5pPr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marL="914400" lvl="2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Courier New" pitchFamily="49" charset="0"/>
              <a:buChar char="o"/>
            </a:pPr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marL="1463040" lvl="4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</a:pPr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38600" cy="4830925"/>
          </a:xfrm>
        </p:spPr>
        <p:txBody>
          <a:bodyPr/>
          <a:lstStyle>
            <a:lvl1pPr>
              <a:defRPr kumimoji="0" lang="en-US" sz="2400" b="1" kern="1200" dirty="0" smtClean="0">
                <a:solidFill>
                  <a:schemeClr val="accent1">
                    <a:lumMod val="75000"/>
                  </a:schemeClr>
                </a:solidFill>
                <a:latin typeface="Comic Sans MS" pitchFamily="66" charset="0"/>
                <a:ea typeface="+mn-ea"/>
                <a:cs typeface="+mn-cs"/>
              </a:defRPr>
            </a:lvl1pPr>
            <a:lvl2pPr>
              <a:defRPr kumimoji="0" lang="en-US" sz="2000" b="1" kern="1200" dirty="0" smtClean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2pPr>
            <a:lvl3pPr>
              <a:defRPr kumimoji="0" lang="en-US" sz="2000" kern="1200" dirty="0" smtClean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3pPr>
            <a:lvl4pPr>
              <a:defRPr kumimoji="0" lang="en-US" sz="1800" kern="1200" dirty="0" smtClean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4pPr>
            <a:lvl5pPr>
              <a:defRPr kumimoji="0" lang="en-US" sz="1600" kern="1200" dirty="0">
                <a:solidFill>
                  <a:schemeClr val="tx1"/>
                </a:solidFill>
                <a:latin typeface="Comic Sans MS" pitchFamily="66" charset="0"/>
                <a:ea typeface="+mn-ea"/>
                <a:cs typeface="+mn-cs"/>
              </a:defRPr>
            </a:lvl5pPr>
          </a:lstStyle>
          <a:p>
            <a:pPr marL="274320" lvl="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</a:pPr>
            <a:r>
              <a:rPr lang="en-US" dirty="0" smtClean="0"/>
              <a:t>Click to edit Master text styles</a:t>
            </a:r>
          </a:p>
          <a:p>
            <a:pPr marL="640080" lvl="1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dirty="0" smtClean="0"/>
              <a:t>Second level</a:t>
            </a:r>
          </a:p>
          <a:p>
            <a:pPr marL="914400" lvl="2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Courier New" pitchFamily="49" charset="0"/>
              <a:buChar char="o"/>
            </a:pPr>
            <a:r>
              <a:rPr lang="en-US" dirty="0" smtClean="0"/>
              <a:t>Third level</a:t>
            </a:r>
          </a:p>
          <a:p>
            <a:pPr marL="1188720" lvl="3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</a:pPr>
            <a:r>
              <a:rPr lang="en-US" dirty="0" smtClean="0"/>
              <a:t>Fourth level</a:t>
            </a:r>
          </a:p>
          <a:p>
            <a:pPr marL="1463040" lvl="4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</a:pPr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3D0FF-6CDC-4AEE-9429-18E8038D0B97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09600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22235-2CCF-4344-A1D1-EA2E8C6FC97C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9D43AA34-B99C-48D9-9FEF-991CCE4ADEFA}" type="datetime1">
              <a:rPr lang="en-US" smtClean="0"/>
              <a:pPr/>
              <a:t>9/3/2013</a:t>
            </a:fld>
            <a:endParaRPr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  <p:sldLayoutId id="2147483672" r:id="rId5"/>
    <p:sldLayoutId id="2147483667" r:id="rId6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600200"/>
            <a:ext cx="7851648" cy="1295400"/>
          </a:xfrm>
        </p:spPr>
        <p:txBody>
          <a:bodyPr/>
          <a:lstStyle/>
          <a:p>
            <a:r>
              <a:rPr lang="en-US" dirty="0" err="1" smtClean="0"/>
              <a:t>LogStat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429000"/>
            <a:ext cx="8007096" cy="25146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Reporting and Logging Software for </a:t>
            </a:r>
            <a:r>
              <a:rPr lang="en-US" sz="3200" dirty="0" err="1" smtClean="0"/>
              <a:t>VisioStats</a:t>
            </a:r>
            <a:endParaRPr lang="en-US" dirty="0" smtClean="0"/>
          </a:p>
          <a:p>
            <a:endParaRPr lang="en-US" sz="2000" dirty="0" smtClean="0"/>
          </a:p>
          <a:p>
            <a:r>
              <a:rPr lang="en-US" sz="2000" dirty="0" smtClean="0"/>
              <a:t>GKE</a:t>
            </a:r>
            <a:r>
              <a:rPr lang="en-US" sz="2000" dirty="0" smtClean="0"/>
              <a:t>, Original Rev 1, July 2013</a:t>
            </a:r>
          </a:p>
          <a:p>
            <a:r>
              <a:rPr lang="en-US" sz="2000" dirty="0" smtClean="0"/>
              <a:t>First implementation: Rev 2 Aug 25, 2013</a:t>
            </a:r>
          </a:p>
          <a:p>
            <a:r>
              <a:rPr lang="en-US" sz="2000" dirty="0" smtClean="0"/>
              <a:t>Added </a:t>
            </a:r>
            <a:r>
              <a:rPr lang="en-US" sz="2000" dirty="0" err="1" smtClean="0"/>
              <a:t>mods</a:t>
            </a:r>
            <a:r>
              <a:rPr lang="en-US" sz="2000" dirty="0" smtClean="0"/>
              <a:t> to VS-800: Rev 3: Sep 2, </a:t>
            </a:r>
            <a:r>
              <a:rPr lang="en-US" sz="2000" dirty="0" smtClean="0"/>
              <a:t>2013</a:t>
            </a:r>
          </a:p>
          <a:p>
            <a:r>
              <a:rPr lang="en-US" sz="2000" dirty="0" smtClean="0"/>
              <a:t>GK Added pictures, Rev 4: Sep 3, 2013</a:t>
            </a:r>
            <a:endParaRPr lang="en-US" sz="20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75D7-C7FB-46CF-9FFC-D34813D8F223}" type="datetime1">
              <a:rPr lang="en-US" smtClean="0"/>
              <a:pPr/>
              <a:t>9/3/2013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</a:t>
            </a:fld>
            <a:endParaRPr kumimoji="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LogStat</a:t>
            </a:r>
            <a:r>
              <a:rPr lang="en-US" dirty="0" smtClean="0"/>
              <a:t> in action…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10</a:t>
            </a:fld>
            <a:endParaRPr kumimoji="0"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0" y="2971800"/>
            <a:ext cx="4381500" cy="307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990600"/>
            <a:ext cx="5966428" cy="3681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ight Arrow 6"/>
          <p:cNvSpPr/>
          <p:nvPr/>
        </p:nvSpPr>
        <p:spPr>
          <a:xfrm rot="11739361">
            <a:off x="6113463" y="2528668"/>
            <a:ext cx="1275634" cy="3048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System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Required programs</a:t>
            </a:r>
          </a:p>
          <a:p>
            <a:pPr lvl="1"/>
            <a:r>
              <a:rPr lang="en-US" dirty="0" err="1" smtClean="0"/>
              <a:t>Tera</a:t>
            </a:r>
            <a:r>
              <a:rPr lang="en-US" dirty="0" smtClean="0"/>
              <a:t> Term Pro (or other Terminal Program)</a:t>
            </a:r>
          </a:p>
          <a:p>
            <a:pPr lvl="2"/>
            <a:r>
              <a:rPr lang="en-US" dirty="0" smtClean="0"/>
              <a:t>Can be started from any location</a:t>
            </a:r>
          </a:p>
          <a:p>
            <a:pPr lvl="2"/>
            <a:r>
              <a:rPr lang="en-US" dirty="0" smtClean="0"/>
              <a:t>Located in the Quick Link Bar</a:t>
            </a:r>
          </a:p>
          <a:p>
            <a:pPr lvl="1"/>
            <a:r>
              <a:rPr lang="en-US" dirty="0" err="1" smtClean="0"/>
              <a:t>SQLite</a:t>
            </a:r>
            <a:r>
              <a:rPr lang="en-US" dirty="0" smtClean="0"/>
              <a:t> Expert (or other </a:t>
            </a:r>
            <a:r>
              <a:rPr lang="en-US" dirty="0" err="1" smtClean="0"/>
              <a:t>SQLite</a:t>
            </a:r>
            <a:r>
              <a:rPr lang="en-US" dirty="0" smtClean="0"/>
              <a:t> browser)</a:t>
            </a:r>
          </a:p>
          <a:p>
            <a:pPr lvl="2"/>
            <a:r>
              <a:rPr lang="en-US" dirty="0" smtClean="0"/>
              <a:t>Can be started from any location</a:t>
            </a:r>
          </a:p>
          <a:p>
            <a:pPr lvl="2"/>
            <a:r>
              <a:rPr lang="en-US" dirty="0" smtClean="0"/>
              <a:t>Located in the Quick Link Bar</a:t>
            </a:r>
          </a:p>
          <a:p>
            <a:pPr lvl="1"/>
            <a:r>
              <a:rPr lang="en-US" dirty="0" err="1" smtClean="0"/>
              <a:t>Cmd</a:t>
            </a:r>
            <a:r>
              <a:rPr lang="en-US" dirty="0" smtClean="0"/>
              <a:t> (.</a:t>
            </a:r>
            <a:r>
              <a:rPr lang="en-US" dirty="0" err="1" smtClean="0"/>
              <a:t>cmd</a:t>
            </a:r>
            <a:r>
              <a:rPr lang="en-US" dirty="0" smtClean="0"/>
              <a:t>)				</a:t>
            </a:r>
          </a:p>
          <a:p>
            <a:pPr lvl="2"/>
            <a:r>
              <a:rPr lang="en-US" dirty="0" smtClean="0"/>
              <a:t>Opens a command window in the D:\LogStat directory</a:t>
            </a:r>
          </a:p>
          <a:p>
            <a:pPr lvl="1"/>
            <a:r>
              <a:rPr lang="en-US" dirty="0" err="1" smtClean="0"/>
              <a:t>Comms</a:t>
            </a:r>
            <a:r>
              <a:rPr lang="en-US" dirty="0" smtClean="0"/>
              <a:t> (.</a:t>
            </a:r>
            <a:r>
              <a:rPr lang="en-US" dirty="0" err="1" smtClean="0"/>
              <a:t>py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To check if USB ports have been connected</a:t>
            </a:r>
          </a:p>
          <a:p>
            <a:pPr lvl="3"/>
            <a:r>
              <a:rPr lang="en-US" dirty="0" smtClean="0"/>
              <a:t>Located in the D:\LogStat directory. Type </a:t>
            </a:r>
            <a:r>
              <a:rPr lang="en-US" dirty="0" err="1" smtClean="0"/>
              <a:t>Comms</a:t>
            </a:r>
            <a:r>
              <a:rPr lang="en-US" dirty="0" smtClean="0"/>
              <a:t> there.</a:t>
            </a:r>
          </a:p>
          <a:p>
            <a:pPr lvl="1"/>
            <a:r>
              <a:rPr lang="en-US" dirty="0" err="1" smtClean="0"/>
              <a:t>LogStat</a:t>
            </a:r>
            <a:r>
              <a:rPr lang="en-US" dirty="0" smtClean="0"/>
              <a:t> (.</a:t>
            </a:r>
            <a:r>
              <a:rPr lang="en-US" dirty="0" err="1" smtClean="0"/>
              <a:t>py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Starts the </a:t>
            </a:r>
            <a:r>
              <a:rPr lang="en-US" dirty="0" err="1" smtClean="0"/>
              <a:t>LogStat</a:t>
            </a:r>
            <a:r>
              <a:rPr lang="en-US" dirty="0" smtClean="0"/>
              <a:t> program</a:t>
            </a:r>
          </a:p>
          <a:p>
            <a:pPr lvl="3"/>
            <a:r>
              <a:rPr lang="en-US" dirty="0" smtClean="0"/>
              <a:t>Located in the D:\LogStat directory. Type </a:t>
            </a:r>
            <a:r>
              <a:rPr lang="en-US" dirty="0" err="1" smtClean="0"/>
              <a:t>LogStat</a:t>
            </a:r>
            <a:r>
              <a:rPr lang="en-US" dirty="0" smtClean="0"/>
              <a:t> there.</a:t>
            </a:r>
          </a:p>
          <a:p>
            <a:r>
              <a:rPr lang="en-US" dirty="0" smtClean="0"/>
              <a:t>Directories</a:t>
            </a:r>
          </a:p>
          <a:p>
            <a:pPr lvl="1"/>
            <a:r>
              <a:rPr lang="en-US" dirty="0" smtClean="0"/>
              <a:t>D:\LogStat 	       	all necessary files (as above)</a:t>
            </a:r>
          </a:p>
          <a:p>
            <a:pPr lvl="1"/>
            <a:r>
              <a:rPr lang="en-US" dirty="0" smtClean="0"/>
              <a:t>D:\DropBox\LogStatDev: George’s dev directory, don’t modify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3D0FF-6CDC-4AEE-9429-18E8038D0B97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11</a:t>
            </a:fld>
            <a:endParaRPr kumimoji="0"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2286000"/>
            <a:ext cx="533400" cy="547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39000" y="1150088"/>
            <a:ext cx="609600" cy="552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72400" y="3048000"/>
            <a:ext cx="584013" cy="56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Hints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Wire all VS-800s first</a:t>
            </a:r>
          </a:p>
          <a:p>
            <a:pPr lvl="1"/>
            <a:r>
              <a:rPr lang="en-US" dirty="0" smtClean="0"/>
              <a:t>To the power supplies</a:t>
            </a:r>
          </a:p>
          <a:p>
            <a:pPr lvl="1"/>
            <a:r>
              <a:rPr lang="en-US" dirty="0" smtClean="0"/>
              <a:t>To the USB ports or HUB</a:t>
            </a:r>
          </a:p>
          <a:p>
            <a:pPr lvl="1"/>
            <a:r>
              <a:rPr lang="en-US" dirty="0" smtClean="0"/>
              <a:t>Turn the power 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Check connectivity using </a:t>
            </a:r>
            <a:r>
              <a:rPr lang="en-US" dirty="0" err="1" smtClean="0">
                <a:solidFill>
                  <a:srgbClr val="FF0000"/>
                </a:solidFill>
              </a:rPr>
              <a:t>Comms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If you do not see the expected COMM ports redo (1)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Use </a:t>
            </a:r>
            <a:r>
              <a:rPr lang="en-US" dirty="0" err="1" smtClean="0">
                <a:solidFill>
                  <a:srgbClr val="FF0000"/>
                </a:solidFill>
              </a:rPr>
              <a:t>CheckVS</a:t>
            </a:r>
            <a:r>
              <a:rPr lang="en-US" dirty="0" smtClean="0"/>
              <a:t> to verify that each port works correctly</a:t>
            </a:r>
          </a:p>
          <a:p>
            <a:pPr marL="822960" lvl="1" indent="-457200"/>
            <a:r>
              <a:rPr lang="en-US" dirty="0" smtClean="0"/>
              <a:t>If not, exit </a:t>
            </a:r>
            <a:r>
              <a:rPr lang="en-US" dirty="0" err="1" smtClean="0"/>
              <a:t>CheckVS</a:t>
            </a:r>
            <a:r>
              <a:rPr lang="en-US" dirty="0" smtClean="0"/>
              <a:t> and start </a:t>
            </a:r>
            <a:r>
              <a:rPr lang="en-US" dirty="0" err="1" smtClean="0">
                <a:solidFill>
                  <a:srgbClr val="FF0000"/>
                </a:solidFill>
              </a:rPr>
              <a:t>TeraTerm</a:t>
            </a:r>
            <a:endParaRPr lang="en-US" dirty="0" smtClean="0">
              <a:solidFill>
                <a:srgbClr val="FF0000"/>
              </a:solidFill>
            </a:endParaRPr>
          </a:p>
          <a:p>
            <a:pPr marL="822960" lvl="1" indent="-457200"/>
            <a:r>
              <a:rPr lang="en-US" dirty="0" smtClean="0"/>
              <a:t>Press ^C twice, and reconfigure </a:t>
            </a:r>
            <a:r>
              <a:rPr lang="en-US" dirty="0" err="1" smtClean="0"/>
              <a:t>VisioStats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</a:t>
            </a:r>
            <a:r>
              <a:rPr lang="en-US" dirty="0" err="1" smtClean="0">
                <a:solidFill>
                  <a:srgbClr val="FF0000"/>
                </a:solidFill>
              </a:rPr>
              <a:t>LogStat</a:t>
            </a:r>
            <a:endParaRPr lang="en-US" dirty="0" smtClean="0">
              <a:solidFill>
                <a:srgbClr val="FF0000"/>
              </a:solidFill>
            </a:endParaRPr>
          </a:p>
          <a:p>
            <a:pPr marL="822960" lvl="1" indent="-457200"/>
            <a:r>
              <a:rPr lang="en-US" dirty="0" smtClean="0"/>
              <a:t>Unless (1)…(3) have been completed successfully, do not attempt to run </a:t>
            </a:r>
            <a:r>
              <a:rPr lang="en-US" dirty="0" err="1" smtClean="0"/>
              <a:t>LogStat</a:t>
            </a:r>
            <a:endParaRPr lang="en-US" dirty="0" smtClean="0"/>
          </a:p>
          <a:p>
            <a:pPr marL="822960" lvl="1" indent="-457200">
              <a:buFont typeface="+mj-lt"/>
              <a:buAutoNum type="arabicPeriod"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12</a:t>
            </a:fld>
            <a:endParaRPr kumimoji="0"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0"/>
            <a:ext cx="8229600" cy="1219200"/>
          </a:xfrm>
        </p:spPr>
        <p:txBody>
          <a:bodyPr/>
          <a:lstStyle/>
          <a:p>
            <a:pPr algn="ctr"/>
            <a:r>
              <a:rPr lang="en-US" dirty="0" smtClean="0"/>
              <a:t>Changes to VS-800 </a:t>
            </a:r>
            <a:br>
              <a:rPr lang="en-US" dirty="0" smtClean="0"/>
            </a:br>
            <a:r>
              <a:rPr lang="en-US" dirty="0" smtClean="0"/>
              <a:t>(built 9/2/2013)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13</a:t>
            </a:fld>
            <a:endParaRPr kumimoji="0"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VS-800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SENSITIVITY Adjustment </a:t>
            </a:r>
          </a:p>
          <a:p>
            <a:pPr lvl="1"/>
            <a:r>
              <a:rPr lang="en-US" dirty="0" smtClean="0"/>
              <a:t>SENSITIVITY can be adjusted without pressing the SELECT pushbutton. For a given current flow, adjust until LED1+LED2 are ON and LED4 is OFF.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USB Connection</a:t>
            </a:r>
            <a:r>
              <a:rPr lang="en-US" sz="1800" dirty="0" smtClean="0"/>
              <a:t> </a:t>
            </a:r>
          </a:p>
          <a:p>
            <a:pPr lvl="1"/>
            <a:r>
              <a:rPr lang="en-US" dirty="0" smtClean="0"/>
              <a:t>Serial settings are 9600 baud, 8 bits, no parity. Both transmit and receive are active.</a:t>
            </a:r>
          </a:p>
          <a:p>
            <a:pPr>
              <a:buNone/>
            </a:pPr>
            <a:r>
              <a:rPr lang="en-US" dirty="0" smtClean="0"/>
              <a:t> </a:t>
            </a:r>
            <a:endParaRPr lang="en-US" sz="1800" dirty="0" smtClean="0"/>
          </a:p>
          <a:p>
            <a:r>
              <a:rPr lang="en-US" dirty="0" smtClean="0"/>
              <a:t>Added Serial Number Reporting</a:t>
            </a:r>
          </a:p>
          <a:p>
            <a:pPr lvl="1"/>
            <a:r>
              <a:rPr lang="en-US" dirty="0" smtClean="0"/>
              <a:t>The new format is: </a:t>
            </a:r>
            <a:r>
              <a:rPr lang="en-US" dirty="0" smtClean="0">
                <a:solidFill>
                  <a:srgbClr val="FF0000"/>
                </a:solidFill>
              </a:rPr>
              <a:t>NNN,CCC,S,MMM</a:t>
            </a:r>
          </a:p>
          <a:p>
            <a:pPr lvl="1"/>
            <a:r>
              <a:rPr lang="en-US" dirty="0" smtClean="0"/>
              <a:t>where:</a:t>
            </a:r>
          </a:p>
          <a:p>
            <a:pPr lvl="2"/>
            <a:r>
              <a:rPr lang="en-US" dirty="0" smtClean="0"/>
              <a:t>NNN is the S/N of the device</a:t>
            </a:r>
          </a:p>
          <a:p>
            <a:pPr lvl="2"/>
            <a:r>
              <a:rPr lang="en-US" dirty="0" smtClean="0"/>
              <a:t>CCC is a wrap around record counter </a:t>
            </a:r>
            <a:br>
              <a:rPr lang="en-US" dirty="0" smtClean="0"/>
            </a:br>
            <a:r>
              <a:rPr lang="en-US" dirty="0" smtClean="0"/>
              <a:t>from 0…255</a:t>
            </a:r>
          </a:p>
          <a:p>
            <a:pPr lvl="2"/>
            <a:r>
              <a:rPr lang="en-US" dirty="0" smtClean="0"/>
              <a:t>S is the sensitivity 0…7</a:t>
            </a:r>
          </a:p>
          <a:p>
            <a:pPr lvl="2"/>
            <a:r>
              <a:rPr lang="en-US" dirty="0" smtClean="0"/>
              <a:t>MMM is the measurement from 0…255 (full scale).  Use the Measurements Scale to find the current measured.</a:t>
            </a:r>
          </a:p>
          <a:p>
            <a:pPr lvl="1"/>
            <a:r>
              <a:rPr lang="en-US" smtClean="0"/>
              <a:t>Measurements </a:t>
            </a:r>
            <a:r>
              <a:rPr lang="en-US" dirty="0" smtClean="0"/>
              <a:t>are reported per second, </a:t>
            </a:r>
            <a:r>
              <a:rPr lang="en-US" i="1" dirty="0" smtClean="0"/>
              <a:t>independently of the sensitivity settings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14</a:t>
            </a:fld>
            <a:endParaRPr kumimoji="0" lang="en-US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38800" y="3124200"/>
            <a:ext cx="322961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VS-800 Terminal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867400"/>
          </a:xfrm>
        </p:spPr>
        <p:txBody>
          <a:bodyPr>
            <a:normAutofit/>
          </a:bodyPr>
          <a:lstStyle/>
          <a:p>
            <a:r>
              <a:rPr lang="en-US" dirty="0" smtClean="0"/>
              <a:t>Now you can a serial TERMINAL to VS-800</a:t>
            </a:r>
          </a:p>
          <a:p>
            <a:pPr lvl="1"/>
            <a:r>
              <a:rPr lang="en-US" dirty="0" smtClean="0"/>
              <a:t>To do so, start your favorite terminal program, and while the instrument is reporting, press ^C followed by ^C within half a second.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Examples follow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15</a:t>
            </a:fld>
            <a:endParaRPr kumimoji="0" lang="en-US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2800" y="2362200"/>
            <a:ext cx="5486400" cy="3565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Examples of Terminal Mode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Basically you can modify VS-800’s configurations </a:t>
            </a:r>
            <a:r>
              <a:rPr lang="en-US" i="1" dirty="0" smtClean="0">
                <a:solidFill>
                  <a:srgbClr val="FF0000"/>
                </a:solidFill>
              </a:rPr>
              <a:t>remotely</a:t>
            </a:r>
            <a:r>
              <a:rPr lang="en-US" dirty="0" smtClean="0"/>
              <a:t> and reboot the device.</a:t>
            </a:r>
          </a:p>
          <a:p>
            <a:pPr lvl="1"/>
            <a:r>
              <a:rPr lang="en-US" dirty="0" err="1" smtClean="0"/>
              <a:t>cmd</a:t>
            </a:r>
            <a:r>
              <a:rPr lang="en-US" dirty="0" smtClean="0"/>
              <a:t>:  S</a:t>
            </a:r>
          </a:p>
          <a:p>
            <a:pPr lvl="2"/>
            <a:r>
              <a:rPr lang="en-US" dirty="0" smtClean="0"/>
              <a:t>Show EEPROM parameters</a:t>
            </a:r>
          </a:p>
          <a:p>
            <a:pPr lvl="1"/>
            <a:r>
              <a:rPr lang="en-US" dirty="0" smtClean="0"/>
              <a:t> </a:t>
            </a:r>
            <a:r>
              <a:rPr lang="en-US" dirty="0" err="1" smtClean="0"/>
              <a:t>cmd</a:t>
            </a:r>
            <a:r>
              <a:rPr lang="en-US" dirty="0" smtClean="0"/>
              <a:t>:  r </a:t>
            </a:r>
          </a:p>
          <a:p>
            <a:pPr lvl="2"/>
            <a:r>
              <a:rPr lang="en-US" dirty="0" smtClean="0"/>
              <a:t>RESET. Equivalent to POWER OFF followed by POWER ON.</a:t>
            </a:r>
          </a:p>
          <a:p>
            <a:pPr lvl="1"/>
            <a:r>
              <a:rPr lang="en-US" dirty="0" smtClean="0"/>
              <a:t> </a:t>
            </a:r>
            <a:r>
              <a:rPr lang="en-US" dirty="0" err="1" smtClean="0"/>
              <a:t>cmd</a:t>
            </a:r>
            <a:r>
              <a:rPr lang="en-US" dirty="0" smtClean="0"/>
              <a:t>:  q</a:t>
            </a:r>
          </a:p>
          <a:p>
            <a:pPr lvl="2"/>
            <a:r>
              <a:rPr lang="en-US" dirty="0" smtClean="0"/>
              <a:t>Quit TERMINAL mode, back to NORMAL operation.</a:t>
            </a:r>
          </a:p>
          <a:p>
            <a:pPr lvl="1"/>
            <a:r>
              <a:rPr lang="en-US" dirty="0" smtClean="0"/>
              <a:t> </a:t>
            </a:r>
            <a:r>
              <a:rPr lang="en-US" dirty="0" err="1" smtClean="0"/>
              <a:t>cmd</a:t>
            </a:r>
            <a:r>
              <a:rPr lang="en-US" dirty="0" smtClean="0"/>
              <a:t>:  w 0 2</a:t>
            </a:r>
          </a:p>
          <a:p>
            <a:pPr lvl="2"/>
            <a:r>
              <a:rPr lang="en-US" dirty="0" smtClean="0"/>
              <a:t>Enable TEST mode. (Default is disabled.)</a:t>
            </a:r>
          </a:p>
          <a:p>
            <a:pPr lvl="1"/>
            <a:r>
              <a:rPr lang="en-US" dirty="0" smtClean="0"/>
              <a:t> </a:t>
            </a:r>
            <a:r>
              <a:rPr lang="en-US" dirty="0" err="1" smtClean="0"/>
              <a:t>cmd</a:t>
            </a:r>
            <a:r>
              <a:rPr lang="en-US" dirty="0" smtClean="0"/>
              <a:t>:  w 0 4</a:t>
            </a:r>
          </a:p>
          <a:p>
            <a:pPr lvl="2"/>
            <a:r>
              <a:rPr lang="en-US" dirty="0" smtClean="0"/>
              <a:t>Enable LINEAR scale for the LEDs. (Default is disabled.)</a:t>
            </a:r>
          </a:p>
          <a:p>
            <a:pPr lvl="1"/>
            <a:r>
              <a:rPr lang="en-US" dirty="0" smtClean="0"/>
              <a:t> </a:t>
            </a:r>
            <a:r>
              <a:rPr lang="en-US" dirty="0" err="1" smtClean="0"/>
              <a:t>cmd</a:t>
            </a:r>
            <a:r>
              <a:rPr lang="en-US" dirty="0" smtClean="0"/>
              <a:t>:  w 2 34</a:t>
            </a:r>
          </a:p>
          <a:p>
            <a:pPr lvl="2"/>
            <a:r>
              <a:rPr lang="en-US" dirty="0" smtClean="0"/>
              <a:t>Change SERIAL NUMBER to 34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16</a:t>
            </a:fld>
            <a:endParaRPr kumimoji="0"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Modes of 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en-US" dirty="0" smtClean="0"/>
              <a:t>NORMAL MODE</a:t>
            </a:r>
          </a:p>
          <a:p>
            <a:pPr lvl="1"/>
            <a:r>
              <a:rPr lang="en-US" dirty="0" smtClean="0"/>
              <a:t>Measure current, Enable FLASHER, Enable BUZZER (if the BUZZ ON pushbutton is pressed), Transmit to the USB/UART measurements every second</a:t>
            </a:r>
          </a:p>
          <a:p>
            <a:pPr lvl="0"/>
            <a:r>
              <a:rPr lang="en-US" dirty="0" smtClean="0"/>
              <a:t>CONFIGURATION MODE</a:t>
            </a:r>
          </a:p>
          <a:p>
            <a:pPr lvl="1"/>
            <a:r>
              <a:rPr lang="en-US" dirty="0" smtClean="0"/>
              <a:t>Useful to RESET to </a:t>
            </a:r>
            <a:r>
              <a:rPr lang="en-US" dirty="0" err="1" smtClean="0"/>
              <a:t>VisioStat</a:t>
            </a:r>
            <a:r>
              <a:rPr lang="en-US" dirty="0" smtClean="0"/>
              <a:t> to the default settings</a:t>
            </a:r>
          </a:p>
          <a:p>
            <a:pPr lvl="1"/>
            <a:r>
              <a:rPr lang="en-US" dirty="0" smtClean="0"/>
              <a:t>Useful to enable the TEST MODE</a:t>
            </a:r>
          </a:p>
          <a:p>
            <a:pPr lvl="1"/>
            <a:r>
              <a:rPr lang="en-US" dirty="0" smtClean="0"/>
              <a:t>While in CONFIG MODE, the </a:t>
            </a:r>
            <a:r>
              <a:rPr lang="en-US" dirty="0" err="1" smtClean="0"/>
              <a:t>VisioStat</a:t>
            </a:r>
            <a:r>
              <a:rPr lang="en-US" dirty="0" smtClean="0"/>
              <a:t> is NOT running.</a:t>
            </a:r>
          </a:p>
          <a:p>
            <a:pPr lvl="1"/>
            <a:r>
              <a:rPr lang="en-US" dirty="0" smtClean="0"/>
              <a:t>To enable the CONFIG MODE, </a:t>
            </a:r>
          </a:p>
          <a:p>
            <a:pPr lvl="2"/>
            <a:r>
              <a:rPr lang="en-US" dirty="0" smtClean="0"/>
              <a:t>Press POWER OFF</a:t>
            </a:r>
          </a:p>
          <a:p>
            <a:pPr lvl="2"/>
            <a:r>
              <a:rPr lang="en-US" dirty="0" smtClean="0"/>
              <a:t>Press and hold SELECT and press POWER ON concurrently. Release SELECT.</a:t>
            </a:r>
          </a:p>
          <a:p>
            <a:pPr lvl="2"/>
            <a:r>
              <a:rPr lang="en-US" dirty="0" smtClean="0"/>
              <a:t>Select 0 (RESET) or 1 (TEST MODE) using the SENSITIVITY</a:t>
            </a:r>
          </a:p>
          <a:p>
            <a:pPr lvl="2"/>
            <a:r>
              <a:rPr lang="en-US" dirty="0" smtClean="0"/>
              <a:t>Press POWER OFF, then POWER ON.</a:t>
            </a:r>
          </a:p>
          <a:p>
            <a:pPr lvl="0"/>
            <a:r>
              <a:rPr lang="en-US" dirty="0" smtClean="0"/>
              <a:t>TERMINAL MODE</a:t>
            </a:r>
          </a:p>
          <a:p>
            <a:pPr lvl="1"/>
            <a:r>
              <a:rPr lang="en-US" dirty="0" smtClean="0"/>
              <a:t>Useful to interact with the </a:t>
            </a:r>
            <a:r>
              <a:rPr lang="en-US" dirty="0" err="1" smtClean="0"/>
              <a:t>VisioStat</a:t>
            </a:r>
            <a:r>
              <a:rPr lang="en-US" dirty="0" smtClean="0"/>
              <a:t> remotely using a terminal over USB/RS-232</a:t>
            </a:r>
          </a:p>
          <a:p>
            <a:pPr lvl="1"/>
            <a:r>
              <a:rPr lang="en-US" dirty="0" smtClean="0"/>
              <a:t>Used to modify parameters and change serial numbers</a:t>
            </a:r>
          </a:p>
          <a:p>
            <a:pPr lvl="1"/>
            <a:r>
              <a:rPr lang="en-US" dirty="0" smtClean="0"/>
              <a:t>To enable TERMINAL MODE, press ^C twice while in NORMAL MODE</a:t>
            </a:r>
          </a:p>
          <a:p>
            <a:pPr lvl="2"/>
            <a:r>
              <a:rPr lang="en-US" dirty="0" smtClean="0"/>
              <a:t>While in TERMINAL MODE, the </a:t>
            </a:r>
            <a:r>
              <a:rPr lang="en-US" dirty="0" err="1" smtClean="0"/>
              <a:t>VisioStat</a:t>
            </a:r>
            <a:r>
              <a:rPr lang="en-US" dirty="0" smtClean="0"/>
              <a:t> is NOT running.</a:t>
            </a:r>
          </a:p>
          <a:p>
            <a:pPr lvl="2"/>
            <a:r>
              <a:rPr lang="en-US" dirty="0" smtClean="0"/>
              <a:t>To quit back to NORMAL MODE, press “q” followed by RETURN</a:t>
            </a:r>
          </a:p>
          <a:p>
            <a:pPr lvl="0"/>
            <a:r>
              <a:rPr lang="en-US" dirty="0" smtClean="0"/>
              <a:t>TEST  MODE</a:t>
            </a:r>
          </a:p>
          <a:p>
            <a:pPr lvl="1"/>
            <a:r>
              <a:rPr lang="en-US" dirty="0" smtClean="0"/>
              <a:t>Useful to simulate current readings without connecting anywhere.</a:t>
            </a:r>
          </a:p>
          <a:p>
            <a:pPr lvl="1"/>
            <a:r>
              <a:rPr lang="en-US" dirty="0" smtClean="0"/>
              <a:t>To enable TEST MODE, use either the CONFIG MODE or TERMINAL MODE (w 0 2 command).</a:t>
            </a:r>
          </a:p>
          <a:p>
            <a:pPr lvl="2"/>
            <a:r>
              <a:rPr lang="en-US" dirty="0" smtClean="0"/>
              <a:t>You can simulate an input current from 0 to maximum full scale using the SENSITIVITY potentiometer.</a:t>
            </a:r>
          </a:p>
          <a:p>
            <a:pPr lvl="2"/>
            <a:r>
              <a:rPr lang="en-US" dirty="0" smtClean="0"/>
              <a:t>To return to NORMAL mode, use either the CONFIG MODE or TERMINAL MODE (w 0 0 command)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17</a:t>
            </a:fld>
            <a:endParaRPr kumimoji="0"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Diagram of Modes of Operation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18</a:t>
            </a:fld>
            <a:endParaRPr kumimoji="0" lang="en-US"/>
          </a:p>
        </p:txBody>
      </p:sp>
      <p:sp>
        <p:nvSpPr>
          <p:cNvPr id="6" name="Oval 5"/>
          <p:cNvSpPr/>
          <p:nvPr/>
        </p:nvSpPr>
        <p:spPr>
          <a:xfrm>
            <a:off x="2743200" y="3733800"/>
            <a:ext cx="1600200" cy="838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NORMAL MODE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114800" y="5029200"/>
            <a:ext cx="1600200" cy="838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TERMINAL MODE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114800" y="1981200"/>
            <a:ext cx="1600200" cy="838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OFF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828800" y="2133600"/>
            <a:ext cx="1600200" cy="838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CONFIG MODE</a:t>
            </a: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10" name="Curved Connector 9"/>
          <p:cNvCxnSpPr>
            <a:stCxn id="8" idx="4"/>
            <a:endCxn id="6" idx="0"/>
          </p:cNvCxnSpPr>
          <p:nvPr/>
        </p:nvCxnSpPr>
        <p:spPr>
          <a:xfrm rot="5400000">
            <a:off x="3771900" y="2590800"/>
            <a:ext cx="914400" cy="1371600"/>
          </a:xfrm>
          <a:prstGeom prst="curved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8" idx="1"/>
            <a:endCxn id="9" idx="0"/>
          </p:cNvCxnSpPr>
          <p:nvPr/>
        </p:nvCxnSpPr>
        <p:spPr>
          <a:xfrm rot="16200000" flipH="1" flipV="1">
            <a:off x="3474197" y="1258653"/>
            <a:ext cx="29649" cy="1720244"/>
          </a:xfrm>
          <a:prstGeom prst="curvedConnector3">
            <a:avLst>
              <a:gd name="adj1" fmla="val -1185035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9" idx="4"/>
            <a:endCxn id="8" idx="3"/>
          </p:cNvCxnSpPr>
          <p:nvPr/>
        </p:nvCxnSpPr>
        <p:spPr>
          <a:xfrm rot="5400000" flipH="1" flipV="1">
            <a:off x="3351446" y="1974103"/>
            <a:ext cx="275151" cy="1720244"/>
          </a:xfrm>
          <a:prstGeom prst="curvedConnector3">
            <a:avLst>
              <a:gd name="adj1" fmla="val -83082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20"/>
          <p:cNvCxnSpPr>
            <a:stCxn id="6" idx="4"/>
            <a:endCxn id="7" idx="2"/>
          </p:cNvCxnSpPr>
          <p:nvPr/>
        </p:nvCxnSpPr>
        <p:spPr>
          <a:xfrm rot="16200000" flipH="1">
            <a:off x="3390900" y="4724400"/>
            <a:ext cx="876300" cy="571500"/>
          </a:xfrm>
          <a:prstGeom prst="curved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7" idx="0"/>
            <a:endCxn id="6" idx="5"/>
          </p:cNvCxnSpPr>
          <p:nvPr/>
        </p:nvCxnSpPr>
        <p:spPr>
          <a:xfrm rot="16200000" flipV="1">
            <a:off x="4222003" y="4336303"/>
            <a:ext cx="579951" cy="805844"/>
          </a:xfrm>
          <a:prstGeom prst="curved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5181600" y="3733800"/>
            <a:ext cx="1600200" cy="838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TEST</a:t>
            </a:r>
            <a:br>
              <a:rPr lang="en-US" sz="1200" b="1" dirty="0" smtClean="0">
                <a:solidFill>
                  <a:schemeClr val="tx1"/>
                </a:solidFill>
              </a:rPr>
            </a:br>
            <a:r>
              <a:rPr lang="en-US" sz="1200" b="1" dirty="0" smtClean="0">
                <a:solidFill>
                  <a:schemeClr val="tx1"/>
                </a:solidFill>
              </a:rPr>
              <a:t>MODE</a:t>
            </a: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16" name="Curved Connector 15"/>
          <p:cNvCxnSpPr>
            <a:stCxn id="15" idx="4"/>
            <a:endCxn id="7" idx="7"/>
          </p:cNvCxnSpPr>
          <p:nvPr/>
        </p:nvCxnSpPr>
        <p:spPr>
          <a:xfrm rot="5400000">
            <a:off x="5441203" y="4611453"/>
            <a:ext cx="579951" cy="501044"/>
          </a:xfrm>
          <a:prstGeom prst="curved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20"/>
          <p:cNvCxnSpPr>
            <a:stCxn id="7" idx="6"/>
            <a:endCxn id="15" idx="5"/>
          </p:cNvCxnSpPr>
          <p:nvPr/>
        </p:nvCxnSpPr>
        <p:spPr>
          <a:xfrm flipV="1">
            <a:off x="5715000" y="4449249"/>
            <a:ext cx="832456" cy="999051"/>
          </a:xfrm>
          <a:prstGeom prst="curved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8" idx="4"/>
            <a:endCxn id="15" idx="0"/>
          </p:cNvCxnSpPr>
          <p:nvPr/>
        </p:nvCxnSpPr>
        <p:spPr>
          <a:xfrm rot="16200000" flipH="1">
            <a:off x="4991100" y="2743200"/>
            <a:ext cx="914400" cy="1066800"/>
          </a:xfrm>
          <a:prstGeom prst="curved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33400" y="3200400"/>
            <a:ext cx="8229600" cy="609600"/>
          </a:xfrm>
        </p:spPr>
        <p:txBody>
          <a:bodyPr/>
          <a:lstStyle/>
          <a:p>
            <a:r>
              <a:rPr lang="en-US" dirty="0" smtClean="0"/>
              <a:t>Appendix: Related Python Modules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3D0FF-6CDC-4AEE-9429-18E8038D0B97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19</a:t>
            </a:fld>
            <a:endParaRPr kumimoji="0"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LogStat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6" name="Rounded Rectangle 5"/>
          <p:cNvSpPr/>
          <p:nvPr/>
        </p:nvSpPr>
        <p:spPr>
          <a:xfrm>
            <a:off x="2743200" y="2514600"/>
            <a:ext cx="533400" cy="68580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2819400" y="2362200"/>
            <a:ext cx="381000" cy="152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19400" y="2311637"/>
            <a:ext cx="38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5.3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124200" y="2590800"/>
            <a:ext cx="76200" cy="76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057400" y="2590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endCxn id="10" idx="1"/>
          </p:cNvCxnSpPr>
          <p:nvPr/>
        </p:nvCxnSpPr>
        <p:spPr>
          <a:xfrm>
            <a:off x="762000" y="2743200"/>
            <a:ext cx="12954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09600" y="2590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135736" y="2896312"/>
            <a:ext cx="871671" cy="612449"/>
          </a:xfrm>
          <a:custGeom>
            <a:avLst/>
            <a:gdLst>
              <a:gd name="connsiteX0" fmla="*/ 871671 w 871671"/>
              <a:gd name="connsiteY0" fmla="*/ 307649 h 612449"/>
              <a:gd name="connsiteX1" fmla="*/ 752030 w 871671"/>
              <a:gd name="connsiteY1" fmla="*/ 564023 h 612449"/>
              <a:gd name="connsiteX2" fmla="*/ 358924 w 871671"/>
              <a:gd name="connsiteY2" fmla="*/ 598206 h 612449"/>
              <a:gd name="connsiteX3" fmla="*/ 128187 w 871671"/>
              <a:gd name="connsiteY3" fmla="*/ 487110 h 612449"/>
              <a:gd name="connsiteX4" fmla="*/ 0 w 871671"/>
              <a:gd name="connsiteY4" fmla="*/ 0 h 61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1671" h="612449">
                <a:moveTo>
                  <a:pt x="871671" y="307649"/>
                </a:moveTo>
                <a:cubicBezTo>
                  <a:pt x="854579" y="411623"/>
                  <a:pt x="837488" y="515597"/>
                  <a:pt x="752030" y="564023"/>
                </a:cubicBezTo>
                <a:cubicBezTo>
                  <a:pt x="666572" y="612449"/>
                  <a:pt x="462898" y="611025"/>
                  <a:pt x="358924" y="598206"/>
                </a:cubicBezTo>
                <a:cubicBezTo>
                  <a:pt x="254950" y="585387"/>
                  <a:pt x="188008" y="586811"/>
                  <a:pt x="128187" y="487110"/>
                </a:cubicBezTo>
                <a:cubicBezTo>
                  <a:pt x="68366" y="387409"/>
                  <a:pt x="21364" y="72639"/>
                  <a:pt x="0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953000" y="4572000"/>
            <a:ext cx="2057400" cy="1676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572000" y="4648200"/>
            <a:ext cx="152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029200" y="4648200"/>
            <a:ext cx="685800" cy="381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LogStat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43600" y="4800600"/>
            <a:ext cx="838200" cy="381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</a:rPr>
              <a:t>SQLExpert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Can 17"/>
          <p:cNvSpPr/>
          <p:nvPr/>
        </p:nvSpPr>
        <p:spPr>
          <a:xfrm>
            <a:off x="5334000" y="5257800"/>
            <a:ext cx="457200" cy="381000"/>
          </a:xfrm>
          <a:prstGeom prst="ca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Document 18"/>
          <p:cNvSpPr/>
          <p:nvPr/>
        </p:nvSpPr>
        <p:spPr>
          <a:xfrm>
            <a:off x="6324600" y="5410200"/>
            <a:ext cx="304800" cy="304800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5370320" y="5012108"/>
            <a:ext cx="116080" cy="245692"/>
          </a:xfrm>
          <a:custGeom>
            <a:avLst/>
            <a:gdLst>
              <a:gd name="connsiteX0" fmla="*/ 21364 w 232160"/>
              <a:gd name="connsiteY0" fmla="*/ 0 h 239283"/>
              <a:gd name="connsiteX1" fmla="*/ 29910 w 232160"/>
              <a:gd name="connsiteY1" fmla="*/ 102550 h 239283"/>
              <a:gd name="connsiteX2" fmla="*/ 200826 w 232160"/>
              <a:gd name="connsiteY2" fmla="*/ 162371 h 239283"/>
              <a:gd name="connsiteX3" fmla="*/ 217917 w 232160"/>
              <a:gd name="connsiteY3" fmla="*/ 239283 h 23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160" h="239283">
                <a:moveTo>
                  <a:pt x="21364" y="0"/>
                </a:moveTo>
                <a:cubicBezTo>
                  <a:pt x="10682" y="37744"/>
                  <a:pt x="0" y="75488"/>
                  <a:pt x="29910" y="102550"/>
                </a:cubicBezTo>
                <a:cubicBezTo>
                  <a:pt x="59820" y="129612"/>
                  <a:pt x="169492" y="139582"/>
                  <a:pt x="200826" y="162371"/>
                </a:cubicBezTo>
                <a:cubicBezTo>
                  <a:pt x="232160" y="185160"/>
                  <a:pt x="209371" y="222192"/>
                  <a:pt x="217917" y="239283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Curved Connector 21"/>
          <p:cNvCxnSpPr>
            <a:stCxn id="17" idx="2"/>
            <a:endCxn id="19" idx="0"/>
          </p:cNvCxnSpPr>
          <p:nvPr/>
        </p:nvCxnSpPr>
        <p:spPr>
          <a:xfrm rot="16200000" flipH="1">
            <a:off x="6305550" y="5238750"/>
            <a:ext cx="228600" cy="11430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15" idx="3"/>
            <a:endCxn id="16" idx="1"/>
          </p:cNvCxnSpPr>
          <p:nvPr/>
        </p:nvCxnSpPr>
        <p:spPr>
          <a:xfrm flipV="1">
            <a:off x="4724400" y="4838700"/>
            <a:ext cx="304800" cy="76200"/>
          </a:xfrm>
          <a:prstGeom prst="curvedConnector3">
            <a:avLst>
              <a:gd name="adj1" fmla="val 50000"/>
            </a:avLst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6" idx="3"/>
            <a:endCxn id="15" idx="1"/>
          </p:cNvCxnSpPr>
          <p:nvPr/>
        </p:nvCxnSpPr>
        <p:spPr>
          <a:xfrm>
            <a:off x="3276600" y="2857500"/>
            <a:ext cx="1295400" cy="2057400"/>
          </a:xfrm>
          <a:prstGeom prst="curvedConnector3">
            <a:avLst>
              <a:gd name="adj1" fmla="val 50000"/>
            </a:avLst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819400" y="4038600"/>
            <a:ext cx="533400" cy="68580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2</a:t>
            </a:r>
            <a:endParaRPr lang="en-US" b="1" dirty="0"/>
          </a:p>
        </p:txBody>
      </p:sp>
      <p:sp>
        <p:nvSpPr>
          <p:cNvPr id="26" name="Rectangle 25"/>
          <p:cNvSpPr/>
          <p:nvPr/>
        </p:nvSpPr>
        <p:spPr>
          <a:xfrm>
            <a:off x="2895600" y="3886200"/>
            <a:ext cx="381000" cy="152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895600" y="3835637"/>
            <a:ext cx="38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8.6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3200400" y="4114800"/>
            <a:ext cx="76200" cy="76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133600" y="4114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>
            <a:endCxn id="29" idx="1"/>
          </p:cNvCxnSpPr>
          <p:nvPr/>
        </p:nvCxnSpPr>
        <p:spPr>
          <a:xfrm>
            <a:off x="838200" y="4267200"/>
            <a:ext cx="12954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685800" y="4114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2211936" y="4420312"/>
            <a:ext cx="871671" cy="612449"/>
          </a:xfrm>
          <a:custGeom>
            <a:avLst/>
            <a:gdLst>
              <a:gd name="connsiteX0" fmla="*/ 871671 w 871671"/>
              <a:gd name="connsiteY0" fmla="*/ 307649 h 612449"/>
              <a:gd name="connsiteX1" fmla="*/ 752030 w 871671"/>
              <a:gd name="connsiteY1" fmla="*/ 564023 h 612449"/>
              <a:gd name="connsiteX2" fmla="*/ 358924 w 871671"/>
              <a:gd name="connsiteY2" fmla="*/ 598206 h 612449"/>
              <a:gd name="connsiteX3" fmla="*/ 128187 w 871671"/>
              <a:gd name="connsiteY3" fmla="*/ 487110 h 612449"/>
              <a:gd name="connsiteX4" fmla="*/ 0 w 871671"/>
              <a:gd name="connsiteY4" fmla="*/ 0 h 61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1671" h="612449">
                <a:moveTo>
                  <a:pt x="871671" y="307649"/>
                </a:moveTo>
                <a:cubicBezTo>
                  <a:pt x="854579" y="411623"/>
                  <a:pt x="837488" y="515597"/>
                  <a:pt x="752030" y="564023"/>
                </a:cubicBezTo>
                <a:cubicBezTo>
                  <a:pt x="666572" y="612449"/>
                  <a:pt x="462898" y="611025"/>
                  <a:pt x="358924" y="598206"/>
                </a:cubicBezTo>
                <a:cubicBezTo>
                  <a:pt x="254950" y="585387"/>
                  <a:pt x="188008" y="586811"/>
                  <a:pt x="128187" y="487110"/>
                </a:cubicBezTo>
                <a:cubicBezTo>
                  <a:pt x="68366" y="387409"/>
                  <a:pt x="21364" y="72639"/>
                  <a:pt x="0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819400" y="5562600"/>
            <a:ext cx="533400" cy="68580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95600" y="5410200"/>
            <a:ext cx="381000" cy="152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2895600" y="5359637"/>
            <a:ext cx="38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10.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3200400" y="5638800"/>
            <a:ext cx="76200" cy="76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133600" y="5638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7" idx="1"/>
          </p:cNvCxnSpPr>
          <p:nvPr/>
        </p:nvCxnSpPr>
        <p:spPr>
          <a:xfrm>
            <a:off x="838200" y="5791200"/>
            <a:ext cx="12954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685800" y="5638800"/>
            <a:ext cx="1524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211936" y="5944312"/>
            <a:ext cx="871671" cy="612449"/>
          </a:xfrm>
          <a:custGeom>
            <a:avLst/>
            <a:gdLst>
              <a:gd name="connsiteX0" fmla="*/ 871671 w 871671"/>
              <a:gd name="connsiteY0" fmla="*/ 307649 h 612449"/>
              <a:gd name="connsiteX1" fmla="*/ 752030 w 871671"/>
              <a:gd name="connsiteY1" fmla="*/ 564023 h 612449"/>
              <a:gd name="connsiteX2" fmla="*/ 358924 w 871671"/>
              <a:gd name="connsiteY2" fmla="*/ 598206 h 612449"/>
              <a:gd name="connsiteX3" fmla="*/ 128187 w 871671"/>
              <a:gd name="connsiteY3" fmla="*/ 487110 h 612449"/>
              <a:gd name="connsiteX4" fmla="*/ 0 w 871671"/>
              <a:gd name="connsiteY4" fmla="*/ 0 h 61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1671" h="612449">
                <a:moveTo>
                  <a:pt x="871671" y="307649"/>
                </a:moveTo>
                <a:cubicBezTo>
                  <a:pt x="854579" y="411623"/>
                  <a:pt x="837488" y="515597"/>
                  <a:pt x="752030" y="564023"/>
                </a:cubicBezTo>
                <a:cubicBezTo>
                  <a:pt x="666572" y="612449"/>
                  <a:pt x="462898" y="611025"/>
                  <a:pt x="358924" y="598206"/>
                </a:cubicBezTo>
                <a:cubicBezTo>
                  <a:pt x="254950" y="585387"/>
                  <a:pt x="188008" y="586811"/>
                  <a:pt x="128187" y="487110"/>
                </a:cubicBezTo>
                <a:cubicBezTo>
                  <a:pt x="68366" y="387409"/>
                  <a:pt x="21364" y="72639"/>
                  <a:pt x="0" y="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685800" y="5181600"/>
            <a:ext cx="304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219200" y="4267200"/>
            <a:ext cx="535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string</a:t>
            </a:r>
            <a:endParaRPr 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381000" y="3810000"/>
            <a:ext cx="9251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SupportStat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1676400" y="3810000"/>
            <a:ext cx="952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JunctionStat</a:t>
            </a:r>
            <a:endParaRPr lang="en-US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2590800" y="1981200"/>
            <a:ext cx="728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VisioStat</a:t>
            </a:r>
            <a:endParaRPr 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3429000" y="2590800"/>
            <a:ext cx="803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USB cable</a:t>
            </a:r>
            <a:endParaRPr lang="en-US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4267200" y="4343400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USB hub</a:t>
            </a:r>
            <a:endParaRPr lang="en-US" sz="1200" dirty="0"/>
          </a:p>
        </p:txBody>
      </p:sp>
      <p:cxnSp>
        <p:nvCxnSpPr>
          <p:cNvPr id="48" name="Curved Connector 47"/>
          <p:cNvCxnSpPr>
            <a:stCxn id="25" idx="3"/>
          </p:cNvCxnSpPr>
          <p:nvPr/>
        </p:nvCxnSpPr>
        <p:spPr>
          <a:xfrm>
            <a:off x="3352800" y="4381500"/>
            <a:ext cx="1219200" cy="647700"/>
          </a:xfrm>
          <a:prstGeom prst="curvedConnector3">
            <a:avLst>
              <a:gd name="adj1" fmla="val 50000"/>
            </a:avLst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/>
          <p:cNvCxnSpPr>
            <a:stCxn id="33" idx="3"/>
          </p:cNvCxnSpPr>
          <p:nvPr/>
        </p:nvCxnSpPr>
        <p:spPr>
          <a:xfrm flipV="1">
            <a:off x="3352800" y="5105400"/>
            <a:ext cx="1219200" cy="800100"/>
          </a:xfrm>
          <a:prstGeom prst="curvedConnector3">
            <a:avLst>
              <a:gd name="adj1" fmla="val 50000"/>
            </a:avLst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334000" y="4038600"/>
            <a:ext cx="9877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Laptop</a:t>
            </a:r>
            <a:endParaRPr lang="en-US" sz="2000" dirty="0"/>
          </a:p>
        </p:txBody>
      </p:sp>
      <p:sp>
        <p:nvSpPr>
          <p:cNvPr id="51" name="Isosceles Triangle 50"/>
          <p:cNvSpPr/>
          <p:nvPr/>
        </p:nvSpPr>
        <p:spPr>
          <a:xfrm rot="10800000">
            <a:off x="6781800" y="4419600"/>
            <a:ext cx="228600" cy="381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629400" y="4114800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WiFi</a:t>
            </a:r>
            <a:endParaRPr lang="en-US" sz="1200" dirty="0"/>
          </a:p>
        </p:txBody>
      </p:sp>
      <p:sp>
        <p:nvSpPr>
          <p:cNvPr id="53" name="TextBox 52"/>
          <p:cNvSpPr txBox="1"/>
          <p:nvPr/>
        </p:nvSpPr>
        <p:spPr>
          <a:xfrm>
            <a:off x="2743200" y="3581400"/>
            <a:ext cx="728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VisioStat</a:t>
            </a:r>
            <a:endParaRPr 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2743200" y="5181600"/>
            <a:ext cx="728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VisioStat</a:t>
            </a:r>
            <a:endParaRPr lang="en-US" sz="1200" dirty="0"/>
          </a:p>
        </p:txBody>
      </p:sp>
      <p:sp>
        <p:nvSpPr>
          <p:cNvPr id="60" name="Freeform 59"/>
          <p:cNvSpPr/>
          <p:nvPr/>
        </p:nvSpPr>
        <p:spPr>
          <a:xfrm rot="15893223">
            <a:off x="5649939" y="4964247"/>
            <a:ext cx="284427" cy="303588"/>
          </a:xfrm>
          <a:custGeom>
            <a:avLst/>
            <a:gdLst>
              <a:gd name="connsiteX0" fmla="*/ 21364 w 232160"/>
              <a:gd name="connsiteY0" fmla="*/ 0 h 239283"/>
              <a:gd name="connsiteX1" fmla="*/ 29910 w 232160"/>
              <a:gd name="connsiteY1" fmla="*/ 102550 h 239283"/>
              <a:gd name="connsiteX2" fmla="*/ 200826 w 232160"/>
              <a:gd name="connsiteY2" fmla="*/ 162371 h 239283"/>
              <a:gd name="connsiteX3" fmla="*/ 217917 w 232160"/>
              <a:gd name="connsiteY3" fmla="*/ 239283 h 23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160" h="239283">
                <a:moveTo>
                  <a:pt x="21364" y="0"/>
                </a:moveTo>
                <a:cubicBezTo>
                  <a:pt x="10682" y="37744"/>
                  <a:pt x="0" y="75488"/>
                  <a:pt x="29910" y="102550"/>
                </a:cubicBezTo>
                <a:cubicBezTo>
                  <a:pt x="59820" y="129612"/>
                  <a:pt x="169492" y="139582"/>
                  <a:pt x="200826" y="162371"/>
                </a:cubicBezTo>
                <a:cubicBezTo>
                  <a:pt x="232160" y="185160"/>
                  <a:pt x="209371" y="222192"/>
                  <a:pt x="217917" y="239283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5029200" y="5791200"/>
            <a:ext cx="838200" cy="381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</a:rPr>
              <a:t>CheckVS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572000" y="1371600"/>
            <a:ext cx="457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b="1" dirty="0" err="1" smtClean="0">
                <a:latin typeface="+mj-lt"/>
              </a:rPr>
              <a:t>LogStat</a:t>
            </a:r>
            <a:r>
              <a:rPr lang="en-US" b="1" dirty="0" smtClean="0">
                <a:latin typeface="+mj-lt"/>
              </a:rPr>
              <a:t> is a program which,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 Connects with multiple </a:t>
            </a:r>
            <a:r>
              <a:rPr lang="en-US" dirty="0" err="1" smtClean="0"/>
              <a:t>VisioStats</a:t>
            </a:r>
            <a:endParaRPr lang="en-US" dirty="0" smtClean="0"/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 Collects and displays received </a:t>
            </a:r>
            <a:br>
              <a:rPr lang="en-US" dirty="0" smtClean="0"/>
            </a:br>
            <a:r>
              <a:rPr lang="en-US" dirty="0" smtClean="0"/>
              <a:t>   information in real-time.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 Computes statistics (</a:t>
            </a:r>
            <a:r>
              <a:rPr lang="en-US" dirty="0" err="1" smtClean="0"/>
              <a:t>ave</a:t>
            </a:r>
            <a:r>
              <a:rPr lang="en-US" dirty="0" smtClean="0"/>
              <a:t>, min, max)</a:t>
            </a:r>
            <a:br>
              <a:rPr lang="en-US" dirty="0" smtClean="0"/>
            </a:br>
            <a:r>
              <a:rPr lang="en-US" dirty="0" smtClean="0"/>
              <a:t>   every minute or so.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 Stores the statistics in a Database</a:t>
            </a:r>
            <a:br>
              <a:rPr lang="en-US" dirty="0" smtClean="0"/>
            </a:br>
            <a:r>
              <a:rPr lang="en-US" dirty="0" smtClean="0"/>
              <a:t>   for later processing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Organization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304800" y="1524000"/>
            <a:ext cx="3048000" cy="4830925"/>
          </a:xfrm>
        </p:spPr>
        <p:txBody>
          <a:bodyPr/>
          <a:lstStyle/>
          <a:p>
            <a:r>
              <a:rPr lang="en-US" sz="2000" dirty="0" err="1" smtClean="0"/>
              <a:t>LogStat</a:t>
            </a:r>
            <a:endParaRPr lang="en-US" sz="2000" dirty="0" smtClean="0"/>
          </a:p>
          <a:p>
            <a:pPr lvl="1"/>
            <a:r>
              <a:rPr lang="en-US" sz="1800" dirty="0" smtClean="0"/>
              <a:t>LogStat.py</a:t>
            </a:r>
          </a:p>
          <a:p>
            <a:pPr lvl="1"/>
            <a:r>
              <a:rPr lang="en-US" sz="1800" dirty="0"/>
              <a:t>CheckVS.py </a:t>
            </a:r>
            <a:endParaRPr lang="en-US" sz="1800" dirty="0" smtClean="0"/>
          </a:p>
          <a:p>
            <a:pPr lvl="1"/>
            <a:r>
              <a:rPr lang="en-US" sz="1800" dirty="0" err="1" smtClean="0"/>
              <a:t>Comms</a:t>
            </a:r>
            <a:endParaRPr lang="en-US" sz="1800" dirty="0" smtClean="0"/>
          </a:p>
          <a:p>
            <a:pPr lvl="1"/>
            <a:r>
              <a:rPr lang="en-US" sz="1800" dirty="0" err="1" smtClean="0"/>
              <a:t>VisioLog.sqlite</a:t>
            </a:r>
            <a:endParaRPr lang="en-US" sz="1800" dirty="0" smtClean="0"/>
          </a:p>
          <a:p>
            <a:pPr lvl="1"/>
            <a:endParaRPr lang="en-US" sz="1800" dirty="0"/>
          </a:p>
          <a:p>
            <a:pPr lvl="1"/>
            <a:r>
              <a:rPr lang="en-US" sz="1800" dirty="0" smtClean="0"/>
              <a:t>classFrames.py</a:t>
            </a:r>
          </a:p>
          <a:p>
            <a:pPr lvl="1"/>
            <a:r>
              <a:rPr lang="en-US" sz="1800" dirty="0" smtClean="0"/>
              <a:t>classVisioStat.py</a:t>
            </a:r>
          </a:p>
          <a:p>
            <a:pPr lvl="1"/>
            <a:r>
              <a:rPr lang="en-US" sz="1800" dirty="0" smtClean="0"/>
              <a:t>classDataBase.py</a:t>
            </a:r>
          </a:p>
          <a:p>
            <a:pPr lvl="1"/>
            <a:r>
              <a:rPr lang="en-US" sz="1800" dirty="0" smtClean="0"/>
              <a:t>classComm1.py</a:t>
            </a:r>
          </a:p>
          <a:p>
            <a:pPr lvl="1"/>
            <a:r>
              <a:rPr lang="en-US" sz="1800" dirty="0" smtClean="0"/>
              <a:t>classMetter.py</a:t>
            </a:r>
          </a:p>
          <a:p>
            <a:pPr lvl="1"/>
            <a:endParaRPr lang="en-US" sz="1800" dirty="0" smtClean="0"/>
          </a:p>
          <a:p>
            <a:r>
              <a:rPr lang="en-US" sz="2000" dirty="0"/>
              <a:t>PYZO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3352800" y="1524000"/>
            <a:ext cx="5334000" cy="483092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Files relating to </a:t>
            </a:r>
            <a:r>
              <a:rPr lang="en-US" sz="1800" dirty="0" err="1">
                <a:solidFill>
                  <a:schemeClr val="tx1"/>
                </a:solidFill>
              </a:rPr>
              <a:t>LogStat</a:t>
            </a:r>
            <a:r>
              <a:rPr lang="en-US" sz="1800" dirty="0">
                <a:solidFill>
                  <a:schemeClr val="tx1"/>
                </a:solidFill>
              </a:rPr>
              <a:t> utilities</a:t>
            </a:r>
          </a:p>
          <a:p>
            <a:r>
              <a:rPr lang="en-US" sz="1800" dirty="0">
                <a:solidFill>
                  <a:schemeClr val="tx1"/>
                </a:solidFill>
              </a:rPr>
              <a:t>Main program for </a:t>
            </a:r>
            <a:r>
              <a:rPr lang="en-US" sz="1800" dirty="0" err="1">
                <a:solidFill>
                  <a:schemeClr val="tx1"/>
                </a:solidFill>
              </a:rPr>
              <a:t>LogStat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Utility </a:t>
            </a:r>
            <a:r>
              <a:rPr lang="en-US" sz="1800" dirty="0">
                <a:solidFill>
                  <a:schemeClr val="tx1"/>
                </a:solidFill>
              </a:rPr>
              <a:t>to check VS connectivity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Command line utility to list </a:t>
            </a:r>
            <a:r>
              <a:rPr lang="en-US" sz="1800" dirty="0" err="1" smtClean="0">
                <a:solidFill>
                  <a:schemeClr val="tx1"/>
                </a:solidFill>
              </a:rPr>
              <a:t>comm</a:t>
            </a:r>
            <a:r>
              <a:rPr lang="en-US" sz="1800" dirty="0" smtClean="0">
                <a:solidFill>
                  <a:schemeClr val="tx1"/>
                </a:solidFill>
              </a:rPr>
              <a:t> ports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Database maintained by </a:t>
            </a:r>
            <a:r>
              <a:rPr lang="en-US" sz="1800" dirty="0" err="1">
                <a:solidFill>
                  <a:schemeClr val="tx1"/>
                </a:solidFill>
              </a:rPr>
              <a:t>VisioStat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LogStat.py support – GUI frames</a:t>
            </a:r>
          </a:p>
          <a:p>
            <a:r>
              <a:rPr lang="en-US" sz="1800" dirty="0">
                <a:solidFill>
                  <a:schemeClr val="tx1"/>
                </a:solidFill>
              </a:rPr>
              <a:t>LogStat.py support – </a:t>
            </a:r>
            <a:r>
              <a:rPr lang="en-US" sz="1800" dirty="0" err="1">
                <a:solidFill>
                  <a:schemeClr val="tx1"/>
                </a:solidFill>
              </a:rPr>
              <a:t>VisioStat</a:t>
            </a:r>
            <a:r>
              <a:rPr lang="en-US" sz="1800" dirty="0">
                <a:solidFill>
                  <a:schemeClr val="tx1"/>
                </a:solidFill>
              </a:rPr>
              <a:t> access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LogStat.py support – Database access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CheckVS.py support – GUI frames and I/O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CheckVS.py support – Analog meter GUI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Python libraries (do not modify!)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EC61-0504-4A6A-AC33-64E74FDF7C2C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20</a:t>
            </a:fld>
            <a:endParaRPr kumimoji="0"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hierarchy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21</a:t>
            </a:fld>
            <a:endParaRPr kumimoji="0" lang="en-US"/>
          </a:p>
        </p:txBody>
      </p:sp>
      <p:sp>
        <p:nvSpPr>
          <p:cNvPr id="6" name="Rectangle 5"/>
          <p:cNvSpPr/>
          <p:nvPr/>
        </p:nvSpPr>
        <p:spPr>
          <a:xfrm>
            <a:off x="685800" y="1600200"/>
            <a:ext cx="1295400" cy="76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LogStat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main()</a:t>
            </a:r>
            <a:endParaRPr lang="en-US" sz="1600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11" name="Curved Connector 10"/>
          <p:cNvCxnSpPr>
            <a:stCxn id="6" idx="3"/>
            <a:endCxn id="24" idx="1"/>
          </p:cNvCxnSpPr>
          <p:nvPr/>
        </p:nvCxnSpPr>
        <p:spPr>
          <a:xfrm flipV="1">
            <a:off x="1981200" y="1676400"/>
            <a:ext cx="1219200" cy="3048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6" idx="3"/>
            <a:endCxn id="28" idx="1"/>
          </p:cNvCxnSpPr>
          <p:nvPr/>
        </p:nvCxnSpPr>
        <p:spPr>
          <a:xfrm>
            <a:off x="1981200" y="1981200"/>
            <a:ext cx="1219200" cy="762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24" idx="3"/>
            <a:endCxn id="32" idx="1"/>
          </p:cNvCxnSpPr>
          <p:nvPr/>
        </p:nvCxnSpPr>
        <p:spPr>
          <a:xfrm>
            <a:off x="4800600" y="1676400"/>
            <a:ext cx="762000" cy="1524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3200400" y="1219200"/>
            <a:ext cx="1600200" cy="9144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classFrames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err="1" smtClean="0">
                <a:solidFill>
                  <a:srgbClr val="FF0000"/>
                </a:solidFill>
                <a:latin typeface="+mj-lt"/>
              </a:rPr>
              <a:t>Comms</a:t>
            </a:r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. </a:t>
            </a: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Measure. </a:t>
            </a: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Logger</a:t>
            </a:r>
            <a:r>
              <a:rPr lang="en-US" sz="1600" dirty="0" smtClean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3200400" y="2286000"/>
            <a:ext cx="1600200" cy="9144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classVisioStat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err="1" smtClean="0">
                <a:solidFill>
                  <a:srgbClr val="FF0000"/>
                </a:solidFill>
                <a:latin typeface="+mj-lt"/>
              </a:rPr>
              <a:t>VisioStat</a:t>
            </a:r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.</a:t>
            </a:r>
          </a:p>
          <a:p>
            <a:pPr algn="ctr"/>
            <a:r>
              <a:rPr lang="en-US" sz="1200" dirty="0" err="1" smtClean="0">
                <a:solidFill>
                  <a:srgbClr val="FF0000"/>
                </a:solidFill>
                <a:latin typeface="+mj-lt"/>
              </a:rPr>
              <a:t>toeng</a:t>
            </a:r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()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562600" y="1447800"/>
            <a:ext cx="1752600" cy="762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classDataBase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err="1" smtClean="0">
                <a:solidFill>
                  <a:srgbClr val="FF0000"/>
                </a:solidFill>
                <a:latin typeface="+mj-lt"/>
              </a:rPr>
              <a:t>logDB</a:t>
            </a:r>
            <a:r>
              <a:rPr lang="en-US" sz="1600" dirty="0" smtClean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3810000"/>
            <a:ext cx="1295400" cy="76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CheckVS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main()</a:t>
            </a:r>
            <a:endParaRPr lang="en-US" sz="1600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36" name="Curved Connector 35"/>
          <p:cNvCxnSpPr>
            <a:stCxn id="35" idx="3"/>
            <a:endCxn id="39" idx="1"/>
          </p:cNvCxnSpPr>
          <p:nvPr/>
        </p:nvCxnSpPr>
        <p:spPr>
          <a:xfrm flipV="1">
            <a:off x="1981200" y="3886200"/>
            <a:ext cx="1219200" cy="3048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35" idx="3"/>
            <a:endCxn id="40" idx="1"/>
          </p:cNvCxnSpPr>
          <p:nvPr/>
        </p:nvCxnSpPr>
        <p:spPr>
          <a:xfrm>
            <a:off x="1981200" y="4191000"/>
            <a:ext cx="1219200" cy="762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39" idx="3"/>
            <a:endCxn id="41" idx="1"/>
          </p:cNvCxnSpPr>
          <p:nvPr/>
        </p:nvCxnSpPr>
        <p:spPr>
          <a:xfrm>
            <a:off x="4800600" y="3886200"/>
            <a:ext cx="762000" cy="1524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3200400" y="3429000"/>
            <a:ext cx="1600200" cy="9144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+mj-lt"/>
              </a:rPr>
              <a:t>classComm1</a:t>
            </a: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Comm1.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200400" y="4495800"/>
            <a:ext cx="1600200" cy="9144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classMetter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Meter.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5562600" y="3657600"/>
            <a:ext cx="1752600" cy="762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classDataBase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err="1" smtClean="0">
                <a:solidFill>
                  <a:srgbClr val="FF0000"/>
                </a:solidFill>
                <a:latin typeface="+mj-lt"/>
              </a:rPr>
              <a:t>logDB</a:t>
            </a:r>
            <a:r>
              <a:rPr lang="en-US" sz="1600" dirty="0" smtClean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85800" y="5334000"/>
            <a:ext cx="1295400" cy="76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  <a:latin typeface="+mj-lt"/>
              </a:rPr>
              <a:t>Comms</a:t>
            </a:r>
            <a:endParaRPr lang="en-US" sz="1600" dirty="0" smtClean="0">
              <a:solidFill>
                <a:schemeClr val="tx1"/>
              </a:solidFill>
              <a:latin typeface="+mj-lt"/>
            </a:endParaRPr>
          </a:p>
          <a:p>
            <a:pPr algn="ctr"/>
            <a:r>
              <a:rPr lang="en-US" sz="1200" dirty="0" smtClean="0">
                <a:solidFill>
                  <a:srgbClr val="FF0000"/>
                </a:solidFill>
                <a:latin typeface="+mj-lt"/>
              </a:rPr>
              <a:t>main()</a:t>
            </a:r>
            <a:endParaRPr lang="en-US" sz="1600" dirty="0">
              <a:solidFill>
                <a:srgbClr val="FF00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here it is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3</a:t>
            </a:fld>
            <a:endParaRPr kumimoji="0"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1066800"/>
            <a:ext cx="6629400" cy="5357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included…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53000"/>
          </a:xfrm>
        </p:spPr>
        <p:txBody>
          <a:bodyPr/>
          <a:lstStyle/>
          <a:p>
            <a:r>
              <a:rPr lang="en-US" dirty="0" err="1" smtClean="0"/>
              <a:t>CheckVS</a:t>
            </a:r>
            <a:endParaRPr lang="en-US" dirty="0" smtClean="0"/>
          </a:p>
          <a:p>
            <a:pPr lvl="1"/>
            <a:r>
              <a:rPr lang="en-US" dirty="0" smtClean="0"/>
              <a:t>A program which can be used to quickly setup the connections between the Laptop, Hub and </a:t>
            </a:r>
            <a:r>
              <a:rPr lang="en-US" dirty="0" err="1" smtClean="0"/>
              <a:t>VisioStats</a:t>
            </a:r>
            <a:endParaRPr lang="en-US" dirty="0" smtClean="0"/>
          </a:p>
          <a:p>
            <a:r>
              <a:rPr lang="en-US" dirty="0" err="1" smtClean="0"/>
              <a:t>LogStat</a:t>
            </a:r>
            <a:endParaRPr lang="en-US" dirty="0" smtClean="0"/>
          </a:p>
          <a:p>
            <a:pPr lvl="1"/>
            <a:r>
              <a:rPr lang="en-US" dirty="0" smtClean="0"/>
              <a:t>A program to connect with </a:t>
            </a:r>
            <a:r>
              <a:rPr lang="en-US" dirty="0" err="1" smtClean="0"/>
              <a:t>VisioStats</a:t>
            </a:r>
            <a:r>
              <a:rPr lang="en-US" dirty="0" smtClean="0"/>
              <a:t>, display and log received information</a:t>
            </a:r>
          </a:p>
          <a:p>
            <a:r>
              <a:rPr lang="en-US" dirty="0" err="1" smtClean="0"/>
              <a:t>Comms</a:t>
            </a:r>
            <a:endParaRPr lang="en-US" dirty="0" smtClean="0"/>
          </a:p>
          <a:p>
            <a:pPr lvl="1"/>
            <a:r>
              <a:rPr lang="en-US" dirty="0" smtClean="0"/>
              <a:t>A utility which displays the USB/</a:t>
            </a:r>
            <a:r>
              <a:rPr lang="en-US" dirty="0" err="1" smtClean="0"/>
              <a:t>Comm</a:t>
            </a:r>
            <a:r>
              <a:rPr lang="en-US" dirty="0" smtClean="0"/>
              <a:t> ports of the laptop</a:t>
            </a:r>
          </a:p>
          <a:p>
            <a:r>
              <a:rPr lang="en-US" dirty="0" err="1" smtClean="0"/>
              <a:t>TermPro</a:t>
            </a:r>
            <a:r>
              <a:rPr lang="en-US" dirty="0" smtClean="0"/>
              <a:t> or </a:t>
            </a:r>
            <a:r>
              <a:rPr lang="en-US" dirty="0" err="1" smtClean="0"/>
              <a:t>PuTTY</a:t>
            </a:r>
            <a:r>
              <a:rPr lang="en-US" dirty="0" smtClean="0"/>
              <a:t> (freeware)</a:t>
            </a:r>
          </a:p>
          <a:p>
            <a:pPr lvl="1"/>
            <a:r>
              <a:rPr lang="en-US" dirty="0" smtClean="0"/>
              <a:t>Terminal program(s) to inspect/debug incoming data</a:t>
            </a:r>
          </a:p>
          <a:p>
            <a:r>
              <a:rPr lang="en-US" dirty="0" err="1" smtClean="0"/>
              <a:t>SQLExpert</a:t>
            </a:r>
            <a:r>
              <a:rPr lang="en-US" dirty="0" smtClean="0"/>
              <a:t> (free version)</a:t>
            </a:r>
          </a:p>
          <a:p>
            <a:pPr lvl="1"/>
            <a:r>
              <a:rPr lang="en-US" dirty="0" smtClean="0"/>
              <a:t>Browser of the </a:t>
            </a:r>
            <a:r>
              <a:rPr lang="en-US" dirty="0" err="1" smtClean="0"/>
              <a:t>SQLite</a:t>
            </a:r>
            <a:r>
              <a:rPr lang="en-US" dirty="0" smtClean="0"/>
              <a:t> databases.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4</a:t>
            </a:fld>
            <a:endParaRPr kumimoji="0"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CheckVS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5</a:t>
            </a:fld>
            <a:endParaRPr kumimoji="0"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2133600"/>
            <a:ext cx="3124200" cy="2247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2133600"/>
            <a:ext cx="3200400" cy="2282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ounded Rectangular Callout 7"/>
          <p:cNvSpPr/>
          <p:nvPr/>
        </p:nvSpPr>
        <p:spPr>
          <a:xfrm>
            <a:off x="990600" y="4572000"/>
            <a:ext cx="1600200" cy="685800"/>
          </a:xfrm>
          <a:prstGeom prst="wedgeRoundRectCallout">
            <a:avLst>
              <a:gd name="adj1" fmla="val -48021"/>
              <a:gd name="adj2" fmla="val -291819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1. USB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comm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ports are listed when the program starts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2667000" y="990600"/>
            <a:ext cx="1676400" cy="685800"/>
          </a:xfrm>
          <a:prstGeom prst="wedgeRoundRectCallout">
            <a:avLst>
              <a:gd name="adj1" fmla="val 73367"/>
              <a:gd name="adj2" fmla="val 199036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2. COM14 selected</a:t>
            </a:r>
          </a:p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3. [Open port] pressed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3581400" y="4800600"/>
            <a:ext cx="1676400" cy="685800"/>
          </a:xfrm>
          <a:prstGeom prst="wedgeRoundRectCallout">
            <a:avLst>
              <a:gd name="adj1" fmla="val 30889"/>
              <a:gd name="adj2" fmla="val -190345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4. Real-time display of raw data as received from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VisioStat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at port COM14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638800" y="4648200"/>
            <a:ext cx="2133600" cy="685800"/>
          </a:xfrm>
          <a:prstGeom prst="wedgeRoundRectCallout">
            <a:avLst>
              <a:gd name="adj1" fmla="val -21898"/>
              <a:gd name="adj2" fmla="val -99489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4. Real-time display of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VisioStat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in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microAmperes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(automatically adjusted)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6248400" y="1219200"/>
            <a:ext cx="1676400" cy="685800"/>
          </a:xfrm>
          <a:prstGeom prst="wedgeRoundRectCallout">
            <a:avLst>
              <a:gd name="adj1" fmla="val -17381"/>
              <a:gd name="adj2" fmla="val 16127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5</a:t>
            </a:r>
            <a:r>
              <a:rPr lang="en-US" sz="1100" dirty="0" smtClean="0">
                <a:solidFill>
                  <a:srgbClr val="FF0000"/>
                </a:solidFill>
              </a:rPr>
              <a:t>. Real-time display as a percent of the full scale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43000" y="5867400"/>
            <a:ext cx="594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Start program by clicking CheckVS.py in the \</a:t>
            </a:r>
            <a:r>
              <a:rPr lang="en-US" sz="1400" dirty="0" err="1" smtClean="0"/>
              <a:t>LogStat</a:t>
            </a:r>
            <a:r>
              <a:rPr lang="en-US" sz="1400" dirty="0" smtClean="0"/>
              <a:t> directory, or </a:t>
            </a:r>
          </a:p>
          <a:p>
            <a:pPr algn="ctr"/>
            <a:r>
              <a:rPr lang="en-US" sz="1400" dirty="0" smtClean="0"/>
              <a:t>type “</a:t>
            </a:r>
            <a:r>
              <a:rPr lang="en-US" sz="1400" dirty="0" err="1" smtClean="0"/>
              <a:t>CheckVS</a:t>
            </a:r>
            <a:r>
              <a:rPr lang="en-US" sz="1400" dirty="0" smtClean="0"/>
              <a:t>” while at D:\LogStat\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CheckVS</a:t>
            </a:r>
            <a:r>
              <a:rPr lang="en-US" dirty="0" smtClean="0"/>
              <a:t> connected to four VS-800s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6</a:t>
            </a:fld>
            <a:endParaRPr kumimoji="0"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0" y="2895600"/>
            <a:ext cx="4953000" cy="3481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1143000"/>
            <a:ext cx="5306678" cy="3382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ight Arrow 7"/>
          <p:cNvSpPr/>
          <p:nvPr/>
        </p:nvSpPr>
        <p:spPr>
          <a:xfrm rot="12474457">
            <a:off x="5648801" y="2516925"/>
            <a:ext cx="1143000" cy="3048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7</a:t>
            </a:fld>
            <a:endParaRPr kumimoji="0"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2400" y="838200"/>
            <a:ext cx="4772025" cy="199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ular Callout 5"/>
          <p:cNvSpPr/>
          <p:nvPr/>
        </p:nvSpPr>
        <p:spPr>
          <a:xfrm>
            <a:off x="457200" y="1066800"/>
            <a:ext cx="1600200" cy="685800"/>
          </a:xfrm>
          <a:prstGeom prst="wedgeRoundRectCallout">
            <a:avLst>
              <a:gd name="adj1" fmla="val 173790"/>
              <a:gd name="adj2" fmla="val -65120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1. Start by clicking ‘LogStat.py’ in the \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LogStat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directory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2057400" y="1905000"/>
            <a:ext cx="1600200" cy="685800"/>
          </a:xfrm>
          <a:prstGeom prst="wedgeRoundRectCallout">
            <a:avLst>
              <a:gd name="adj1" fmla="val 82993"/>
              <a:gd name="adj2" fmla="val -92096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2. All USB ports are discovered and displayed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3657600"/>
            <a:ext cx="1665405" cy="2009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ounded Rectangular Callout 8"/>
          <p:cNvSpPr/>
          <p:nvPr/>
        </p:nvSpPr>
        <p:spPr>
          <a:xfrm>
            <a:off x="304800" y="2819400"/>
            <a:ext cx="2209800" cy="685800"/>
          </a:xfrm>
          <a:prstGeom prst="wedgeRoundRectCallout">
            <a:avLst>
              <a:gd name="adj1" fmla="val -4265"/>
              <a:gd name="adj2" fmla="val 16753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3. Select the USB ports where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VisioStats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are connected to</a:t>
            </a:r>
          </a:p>
          <a:p>
            <a:endParaRPr lang="en-US" sz="1100" dirty="0" smtClean="0">
              <a:solidFill>
                <a:srgbClr val="FF0000"/>
              </a:solidFill>
              <a:latin typeface="+mj-lt"/>
            </a:endParaRPr>
          </a:p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4. Press [Start scanning]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3429000"/>
            <a:ext cx="1876425" cy="290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ounded Rectangular Callout 14"/>
          <p:cNvSpPr/>
          <p:nvPr/>
        </p:nvSpPr>
        <p:spPr>
          <a:xfrm>
            <a:off x="6324600" y="3200400"/>
            <a:ext cx="2209800" cy="914400"/>
          </a:xfrm>
          <a:prstGeom prst="wedgeRoundRectCallout">
            <a:avLst>
              <a:gd name="adj1" fmla="val -107866"/>
              <a:gd name="adj2" fmla="val 5617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5.  You may select the number of records to compute statistics. Must be greater than 10; default value is 60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6" name="Rounded Rectangular Callout 15"/>
          <p:cNvSpPr/>
          <p:nvPr/>
        </p:nvSpPr>
        <p:spPr>
          <a:xfrm>
            <a:off x="6400800" y="4343400"/>
            <a:ext cx="1905000" cy="838200"/>
          </a:xfrm>
          <a:prstGeom prst="wedgeRoundRectCallout">
            <a:avLst>
              <a:gd name="adj1" fmla="val -115286"/>
              <a:gd name="adj2" fmla="val 43633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6.  Statistics counter increments fro one (1) to [Averaged Records]</a:t>
            </a:r>
          </a:p>
        </p:txBody>
      </p:sp>
      <p:sp>
        <p:nvSpPr>
          <p:cNvPr id="17" name="Rounded Rectangular Callout 16"/>
          <p:cNvSpPr/>
          <p:nvPr/>
        </p:nvSpPr>
        <p:spPr>
          <a:xfrm>
            <a:off x="6096000" y="5334000"/>
            <a:ext cx="2895600" cy="1066800"/>
          </a:xfrm>
          <a:prstGeom prst="wedgeRoundRectCallout">
            <a:avLst>
              <a:gd name="adj1" fmla="val -80706"/>
              <a:gd name="adj2" fmla="val -43461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7. 	A record is written to the database when statistics reach [Averaged Records]. [Records added] indicates the number of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recors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added to the database since [Start Logging ] was pressed.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6" name="Rounded Rectangular Callout 25"/>
          <p:cNvSpPr/>
          <p:nvPr/>
        </p:nvSpPr>
        <p:spPr>
          <a:xfrm>
            <a:off x="5105400" y="2057400"/>
            <a:ext cx="2209800" cy="914400"/>
          </a:xfrm>
          <a:prstGeom prst="wedgeRoundRectCallout">
            <a:avLst>
              <a:gd name="adj1" fmla="val -17972"/>
              <a:gd name="adj2" fmla="val -102449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Placeholder of real-time measurements (after [Start scanning] is pressed]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LogStat</a:t>
            </a:r>
            <a:r>
              <a:rPr lang="en-US" dirty="0" smtClean="0"/>
              <a:t> (cont.)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2AED99-7FB4-404E-8A97-64753DCE42E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2">
                    <a:shade val="9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2">
                  <a:shade val="9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3999" y="1371600"/>
            <a:ext cx="6212631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ounded Rectangular Callout 10"/>
          <p:cNvSpPr/>
          <p:nvPr/>
        </p:nvSpPr>
        <p:spPr>
          <a:xfrm>
            <a:off x="1143000" y="5029200"/>
            <a:ext cx="2209800" cy="533400"/>
          </a:xfrm>
          <a:prstGeom prst="wedgeRoundRectCallout">
            <a:avLst>
              <a:gd name="adj1" fmla="val 41871"/>
              <a:gd name="adj2" fmla="val -428199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8. Real-time data displays in micro-Amperes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3962400" y="4343400"/>
            <a:ext cx="1752600" cy="533400"/>
          </a:xfrm>
          <a:prstGeom prst="wedgeRoundRectCallout">
            <a:avLst>
              <a:gd name="adj1" fmla="val 7225"/>
              <a:gd name="adj2" fmla="val -295476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9. Raw 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VisioStat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data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9801" y="1277054"/>
            <a:ext cx="1646426" cy="26853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ounded Rectangular Callout 12"/>
          <p:cNvSpPr/>
          <p:nvPr/>
        </p:nvSpPr>
        <p:spPr>
          <a:xfrm>
            <a:off x="6629400" y="4572000"/>
            <a:ext cx="1752600" cy="533400"/>
          </a:xfrm>
          <a:prstGeom prst="wedgeRoundRectCallout">
            <a:avLst>
              <a:gd name="adj1" fmla="val -36532"/>
              <a:gd name="adj2" fmla="val -2901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10. Statistics are computed and stored into the database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Browsing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F586-B85B-42A8-AC05-582F6C3C2CBD}" type="datetime1">
              <a:rPr lang="en-US" smtClean="0"/>
              <a:pPr/>
              <a:t>9/3/2013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9</a:t>
            </a:fld>
            <a:endParaRPr kumimoji="0"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600200"/>
            <a:ext cx="5410200" cy="4823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ular Callout 5"/>
          <p:cNvSpPr/>
          <p:nvPr/>
        </p:nvSpPr>
        <p:spPr>
          <a:xfrm>
            <a:off x="6324600" y="838200"/>
            <a:ext cx="2362200" cy="533400"/>
          </a:xfrm>
          <a:prstGeom prst="wedgeRoundRectCallout">
            <a:avLst>
              <a:gd name="adj1" fmla="val -95540"/>
              <a:gd name="adj2" fmla="val 100443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1. Use the “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SQLite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Expert” to browse the database</a:t>
            </a:r>
            <a:endParaRPr lang="en-US" sz="11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6477000" y="1676400"/>
            <a:ext cx="2362200" cy="533400"/>
          </a:xfrm>
          <a:prstGeom prst="wedgeRoundRectCallout">
            <a:avLst>
              <a:gd name="adj1" fmla="val -151761"/>
              <a:gd name="adj2" fmla="val 167789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2. Data from all USB ports are stored into the database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6553200" y="2743200"/>
            <a:ext cx="2362200" cy="838200"/>
          </a:xfrm>
          <a:prstGeom prst="wedgeRoundRectCallout">
            <a:avLst>
              <a:gd name="adj1" fmla="val -199688"/>
              <a:gd name="adj2" fmla="val 7863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3. The time-stamp of data collection (and statistics) is stored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6629400" y="3962400"/>
            <a:ext cx="2362200" cy="838200"/>
          </a:xfrm>
          <a:prstGeom prst="wedgeRoundRectCallout">
            <a:avLst>
              <a:gd name="adj1" fmla="val -115817"/>
              <a:gd name="adj2" fmla="val -103826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4. The average (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uA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) value, the minimum value (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emin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), and the maximum value (</a:t>
            </a: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emax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) are stored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6477000" y="5029200"/>
            <a:ext cx="2514600" cy="1295400"/>
          </a:xfrm>
          <a:prstGeom prst="wedgeRoundRectCallout">
            <a:avLst>
              <a:gd name="adj1" fmla="val -43006"/>
              <a:gd name="adj2" fmla="val -19410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5. The database can be</a:t>
            </a:r>
          </a:p>
          <a:p>
            <a:pPr marL="457200" lvl="2" indent="-228600">
              <a:buFontTx/>
              <a:buAutoNum type="alphaLcPeriod"/>
            </a:pP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Can be ‘read’ while</a:t>
            </a:r>
            <a:br>
              <a:rPr lang="en-US" sz="1100" dirty="0" smtClean="0">
                <a:solidFill>
                  <a:srgbClr val="FF0000"/>
                </a:solidFill>
                <a:latin typeface="+mj-lt"/>
              </a:rPr>
            </a:br>
            <a:r>
              <a:rPr lang="en-US" sz="1100" dirty="0" err="1" smtClean="0">
                <a:solidFill>
                  <a:srgbClr val="FF0000"/>
                </a:solidFill>
                <a:latin typeface="+mj-lt"/>
              </a:rPr>
              <a:t>LogStat</a:t>
            </a: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 ‘writes’ data</a:t>
            </a:r>
          </a:p>
          <a:p>
            <a:pPr marL="457200" lvl="2" indent="-228600">
              <a:buAutoNum type="alphaLcPeriod"/>
            </a:pP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Sorted in any fashion</a:t>
            </a:r>
          </a:p>
          <a:p>
            <a:pPr marL="457200" lvl="2" indent="-228600">
              <a:buAutoNum type="alphaLcPeriod"/>
            </a:pPr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Queried using SQL </a:t>
            </a:r>
          </a:p>
          <a:p>
            <a:pPr indent="-228600"/>
            <a:r>
              <a:rPr lang="en-US" sz="1100" dirty="0" smtClean="0">
                <a:solidFill>
                  <a:srgbClr val="FF0000"/>
                </a:solidFill>
                <a:latin typeface="+mj-lt"/>
              </a:rPr>
              <a:t>6. Other programs can be written to process the data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2385</TotalTime>
  <Words>1098</Words>
  <Application>Microsoft Office PowerPoint</Application>
  <PresentationFormat>On-screen Show (4:3)</PresentationFormat>
  <Paragraphs>268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Flow</vt:lpstr>
      <vt:lpstr>LogStat</vt:lpstr>
      <vt:lpstr>Introduction to LogStat</vt:lpstr>
      <vt:lpstr>…and here it is</vt:lpstr>
      <vt:lpstr>What is included…</vt:lpstr>
      <vt:lpstr>CheckVS</vt:lpstr>
      <vt:lpstr>CheckVS connected to four VS-800s</vt:lpstr>
      <vt:lpstr>LogStat</vt:lpstr>
      <vt:lpstr>LogStat (cont.)</vt:lpstr>
      <vt:lpstr>Database Browsing</vt:lpstr>
      <vt:lpstr>LogStat in action…</vt:lpstr>
      <vt:lpstr>Using the System</vt:lpstr>
      <vt:lpstr>Installation Hints</vt:lpstr>
      <vt:lpstr>Changes to VS-800  (built 9/2/2013)</vt:lpstr>
      <vt:lpstr>VS-800 enhancements</vt:lpstr>
      <vt:lpstr>VS-800 Terminal Mode</vt:lpstr>
      <vt:lpstr>Examples of Terminal Mode Commands</vt:lpstr>
      <vt:lpstr>Summary of Modes of Operation</vt:lpstr>
      <vt:lpstr>State Diagram of Modes of Operation</vt:lpstr>
      <vt:lpstr>Appendix: Related Python Modules</vt:lpstr>
      <vt:lpstr>Organization</vt:lpstr>
      <vt:lpstr>Code hierarchy</vt:lpstr>
    </vt:vector>
  </TitlesOfParts>
  <Company>NMS Communications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Server Perspective</dc:title>
  <dc:creator>George Kontopidis</dc:creator>
  <dc:description>© George Kontopidis</dc:description>
  <cp:lastModifiedBy>George Kontopidis</cp:lastModifiedBy>
  <cp:revision>101</cp:revision>
  <dcterms:created xsi:type="dcterms:W3CDTF">2011-04-11T15:21:28Z</dcterms:created>
  <dcterms:modified xsi:type="dcterms:W3CDTF">2013-09-03T21:57:12Z</dcterms:modified>
</cp:coreProperties>
</file>

<file path=docProps/thumbnail.jpeg>
</file>